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76" d="100"/>
          <a:sy n="76" d="100"/>
        </p:scale>
        <p:origin x="9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www.pesquisagamebrasil.com.br/" TargetMode="Externa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hyperlink" Target="https://www.ipcc.ch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03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434503"/>
            <a:ext cx="88522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Arial" pitchFamily="34" charset="0"/>
                <a:cs typeface="Arial" pitchFamily="34" charset="0"/>
              </a:rPr>
              <a:t>Ressurreição: Jogo 2d e Website com Apoio para a Educação Ambiental para Ensino Médio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94394" y="5529823"/>
            <a:ext cx="4385279" cy="3678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algn="just"/>
            <a:r>
              <a:rPr lang="pt-BR" sz="1300" dirty="0"/>
              <a:t>O grupo manifesta sua profunda gratidão, primeiramente a Deus, por conceder sabedoria, iluminar as decisões e abençoar cada etapa do processo. Agradece aos professores: </a:t>
            </a:r>
            <a:r>
              <a:rPr lang="pt-BR" sz="1300" b="1" dirty="0" err="1"/>
              <a:t>Ecidir</a:t>
            </a:r>
            <a:r>
              <a:rPr lang="pt-BR" sz="1300" b="1" dirty="0"/>
              <a:t> Ferreira Adorno Filho</a:t>
            </a:r>
            <a:r>
              <a:rPr lang="pt-BR" sz="1300" dirty="0"/>
              <a:t>, pela orientação na programação do </a:t>
            </a:r>
            <a:r>
              <a:rPr lang="pt-BR" sz="1300" i="1" dirty="0"/>
              <a:t>site</a:t>
            </a:r>
            <a:r>
              <a:rPr lang="pt-BR" sz="1300" dirty="0"/>
              <a:t> e apoio técnico no jogo ; e </a:t>
            </a:r>
            <a:r>
              <a:rPr lang="pt-BR" sz="1300" b="1" dirty="0" err="1"/>
              <a:t>Greyce</a:t>
            </a:r>
            <a:r>
              <a:rPr lang="pt-BR" sz="1300" b="1" dirty="0"/>
              <a:t> Roberta de Souza</a:t>
            </a:r>
            <a:r>
              <a:rPr lang="pt-BR" sz="1300" dirty="0"/>
              <a:t>, pela valiosa contribuição na área de pesquisa e na fundamentação científica para as questões ambientais. Por fim, expressa reconhecimento a cada integrante do grupo, cuja capacidade de superação, apoio incondicional e trabalho em equipe foram essenciais para a conclusão do projeto</a:t>
            </a:r>
            <a:r>
              <a:rPr lang="pt-BR" sz="800" dirty="0"/>
              <a:t>.</a:t>
            </a:r>
            <a:endParaRPr lang="pt-BR" sz="1350" dirty="0"/>
          </a:p>
          <a:p>
            <a:pPr algn="ctr"/>
            <a:endParaRPr lang="pt-BR" sz="1350" b="1" dirty="0"/>
          </a:p>
          <a:p>
            <a:pPr algn="ctr"/>
            <a:r>
              <a:rPr lang="pt-BR" sz="1350" b="1" cap="all" dirty="0"/>
              <a:t>PRINCIPAIS REFERÊNCIAS BIBLIOGRÁFICAS</a:t>
            </a:r>
          </a:p>
          <a:p>
            <a:pPr algn="ctr"/>
            <a:endParaRPr lang="pt-BR" sz="1350" b="1" cap="all" dirty="0"/>
          </a:p>
          <a:p>
            <a:pPr algn="ctr"/>
            <a:r>
              <a:rPr lang="pt-BR" sz="900" dirty="0"/>
              <a:t>IPCC. Relatório de Avaliação AR6. 2023. Disponível em:</a:t>
            </a:r>
            <a:r>
              <a:rPr lang="pt-BR" sz="900" dirty="0">
                <a:hlinkClick r:id="rId2"/>
              </a:rPr>
              <a:t> https://www.ipcc.ch/</a:t>
            </a:r>
            <a:r>
              <a:rPr lang="pt-BR" sz="900" dirty="0"/>
              <a:t>. Acesso em: 22/06/2025.</a:t>
            </a:r>
          </a:p>
          <a:p>
            <a:pPr algn="ctr"/>
            <a:r>
              <a:rPr lang="pt-BR" sz="900" dirty="0"/>
              <a:t>UNESCO (2023) Disponível em: &lt;https://unesdoc.unesco.org/</a:t>
            </a:r>
            <a:r>
              <a:rPr lang="pt-BR" sz="900" dirty="0" err="1"/>
              <a:t>ark</a:t>
            </a:r>
            <a:r>
              <a:rPr lang="pt-BR" sz="900" dirty="0"/>
              <a:t>:/48223/pf0000386147_por&gt;. Acesso em: 14 nov. 2025.</a:t>
            </a:r>
          </a:p>
          <a:p>
            <a:pPr algn="ctr"/>
            <a:r>
              <a:rPr lang="pt-BR" sz="900" dirty="0"/>
              <a:t>PESQUISA GAME BRASIL. Perfil do Gamer Brasileiro. 2022. Disponível em:</a:t>
            </a:r>
            <a:r>
              <a:rPr lang="pt-BR" sz="900" dirty="0">
                <a:hlinkClick r:id="rId3"/>
              </a:rPr>
              <a:t> https://www.pesquisagamebrasil.com.br</a:t>
            </a:r>
            <a:r>
              <a:rPr lang="pt-BR" sz="900" dirty="0"/>
              <a:t>. Acesso em: 22/06/2025.</a:t>
            </a:r>
          </a:p>
          <a:p>
            <a:pPr algn="ctr"/>
            <a:r>
              <a:rPr lang="pt-BR" sz="900" dirty="0"/>
              <a:t>PRINS, G.; LOURENÇO, J. Jogos Digitais como Ferramenta de Aprendizagem. Revista Brasileira de Informática na Educação, v. 25, n. 2, 2017. Acesso em: 22/06/2025</a:t>
            </a:r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DESENVOLVIMENTO</a:t>
            </a:r>
          </a:p>
          <a:p>
            <a:pPr algn="just"/>
            <a:br>
              <a:rPr lang="pt-BR" sz="1350" b="1" dirty="0"/>
            </a:b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O desenvolvimento do projeto “Ressurreição” foi realizado de forma colaborativa, unindo programação, design e pesquisa ambiental. A criação do jogo começou pela definição da narrativa, estética e mecânicas, optando pelo estilo 2D em pixel </a:t>
            </a:r>
            <a:r>
              <a:rPr lang="pt-BR" sz="1300" dirty="0" err="1"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 para atrair o público jovem e garantir leveza visual. Utilizando a </a:t>
            </a:r>
            <a:r>
              <a:rPr lang="pt-BR" sz="1300" dirty="0" err="1">
                <a:latin typeface="Arial" panose="020B0604020202020204" pitchFamily="34" charset="0"/>
                <a:cs typeface="Arial" panose="020B0604020202020204" pitchFamily="34" charset="0"/>
              </a:rPr>
              <a:t>Godot</a:t>
            </a: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300" dirty="0" err="1">
                <a:latin typeface="Arial" panose="020B0604020202020204" pitchFamily="34" charset="0"/>
                <a:cs typeface="Arial" panose="020B0604020202020204" pitchFamily="34" charset="0"/>
              </a:rPr>
              <a:t>Engine</a:t>
            </a: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, foram programados os sistemas de movimentação, combate, inimigos, colisões, partículas e HUD, além da construção das fases inspiradas em problemas ambientais reais, como poluição, desmatamento e queimadas. Paralelamente, desenvolvemos o website oficial do projeto com HTML5, CSS3 e JavaScript, criando uma plataforma moderna e responsiva para apresentar o jogo, a equipe e o propósito educativo. Durante o processo, realizamos testes internos para corrigir bugs, aprimorar a jogabilidade, ajustar a dificuldade e garantir fluidez na experiência do usuário. Esse conjunto de aprimoramentos consolidou um produto funcional, atrativo e alinhado à proposta de conscientização ambiental</a:t>
            </a:r>
            <a:endParaRPr lang="pt-BR" sz="13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64917" y="2513277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INTRODUÇÃO</a:t>
            </a:r>
          </a:p>
          <a:p>
            <a:endParaRPr lang="pt-BR" sz="1350" dirty="0"/>
          </a:p>
          <a:p>
            <a:pPr algn="just"/>
            <a:r>
              <a:rPr lang="pt-BR" sz="1400" dirty="0">
                <a:cs typeface="Arial" panose="020B0604020202020204" pitchFamily="34" charset="0"/>
              </a:rPr>
              <a:t>O projeto "Ressurreição" surge em resposta à emergência climática global (IPCC, 2023) e à lacuna no uso de recursos digitais pedagógicos nas escolas brasileiras (UNESCO, 2023). O Objetivo Geral é desenvolver e validar um jogo digital educativo 2D em estilo </a:t>
            </a:r>
            <a:r>
              <a:rPr lang="pt-BR" sz="1400" i="1" dirty="0">
                <a:cs typeface="Arial" panose="020B0604020202020204" pitchFamily="34" charset="0"/>
              </a:rPr>
              <a:t>pixel </a:t>
            </a:r>
            <a:r>
              <a:rPr lang="pt-BR" sz="1400" i="1" dirty="0" err="1">
                <a:cs typeface="Arial" panose="020B0604020202020204" pitchFamily="34" charset="0"/>
              </a:rPr>
              <a:t>art</a:t>
            </a:r>
            <a:r>
              <a:rPr lang="pt-BR" sz="1400" dirty="0">
                <a:cs typeface="Arial" panose="020B0604020202020204" pitchFamily="34" charset="0"/>
              </a:rPr>
              <a:t>, implementado na </a:t>
            </a:r>
            <a:r>
              <a:rPr lang="pt-BR" sz="1400" dirty="0" err="1">
                <a:cs typeface="Arial" panose="020B0604020202020204" pitchFamily="34" charset="0"/>
              </a:rPr>
              <a:t>Godot</a:t>
            </a:r>
            <a:r>
              <a:rPr lang="pt-BR" sz="1400" dirty="0">
                <a:cs typeface="Arial" panose="020B0604020202020204" pitchFamily="34" charset="0"/>
              </a:rPr>
              <a:t> </a:t>
            </a:r>
            <a:r>
              <a:rPr lang="pt-BR" sz="1400" dirty="0" err="1">
                <a:cs typeface="Arial" panose="020B0604020202020204" pitchFamily="34" charset="0"/>
              </a:rPr>
              <a:t>Engine</a:t>
            </a:r>
            <a:r>
              <a:rPr lang="pt-BR" sz="1400" dirty="0">
                <a:cs typeface="Arial" panose="020B0604020202020204" pitchFamily="34" charset="0"/>
              </a:rPr>
              <a:t>, como ferramenta de gamificação eficaz para promover a conscientização ambiental e o engajamento de alunos do Ensino Médio sobre sustentabilidade. Essa solução pedagógica é fundamentada na teoria da aprendizagem vicária de </a:t>
            </a:r>
            <a:r>
              <a:rPr lang="pt-BR" sz="1400" dirty="0" err="1">
                <a:cs typeface="Arial" panose="020B0604020202020204" pitchFamily="34" charset="0"/>
              </a:rPr>
              <a:t>Bandura</a:t>
            </a:r>
            <a:r>
              <a:rPr lang="pt-BR" sz="1400" dirty="0">
                <a:cs typeface="Arial" panose="020B0604020202020204" pitchFamily="34" charset="0"/>
              </a:rPr>
              <a:t> (1986), integrando desafios ambientais reais em uma narrativa lúdica. O protótipo foi validado com estudantes para garantir sua usabilidade e potencial pedagógico</a:t>
            </a:r>
            <a:r>
              <a:rPr lang="pt-BR" sz="800" dirty="0">
                <a:cs typeface="Arial" panose="020B0604020202020204" pitchFamily="34" charset="0"/>
              </a:rPr>
              <a:t>.</a:t>
            </a:r>
            <a:endParaRPr lang="pt-BR" sz="1350" dirty="0">
              <a:cs typeface="Arial" panose="020B0604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64917" y="6059618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400" b="1" dirty="0"/>
              <a:t>Gráficos – Pesquisas realizadas com alunos da Etec Astor de Mattos Carvalho</a:t>
            </a:r>
            <a:br>
              <a:rPr lang="pt-BR" sz="1400" b="1" dirty="0"/>
            </a:br>
            <a:endParaRPr lang="pt-BR" sz="1200" dirty="0"/>
          </a:p>
          <a:p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OBJETIVO GERAL</a:t>
            </a:r>
          </a:p>
          <a:p>
            <a:pPr algn="just"/>
            <a:br>
              <a:rPr lang="pt-BR" sz="1350" b="1" dirty="0"/>
            </a:br>
            <a:r>
              <a:rPr lang="pt-BR" sz="1400" dirty="0">
                <a:cs typeface="Arial" panose="020B0604020202020204" pitchFamily="34" charset="0"/>
              </a:rPr>
              <a:t>Criar o jogo digital educativo “Ressurreição”, um jogo 2D em pixel </a:t>
            </a:r>
            <a:r>
              <a:rPr lang="pt-BR" sz="1400" dirty="0" err="1">
                <a:cs typeface="Arial" panose="020B0604020202020204" pitchFamily="34" charset="0"/>
              </a:rPr>
              <a:t>art</a:t>
            </a:r>
            <a:r>
              <a:rPr lang="pt-BR" sz="1400" dirty="0">
                <a:cs typeface="Arial" panose="020B0604020202020204" pitchFamily="34" charset="0"/>
              </a:rPr>
              <a:t> que promove a conscientização ambiental entre alunos do Ensino Médio. O objetivo é transformar temas como mudanças climáticas e sustentabilidade em uma experiência interativa e envolvente, usando a gamificação para tornar o aprendizado mais dinâmico.</a:t>
            </a:r>
            <a:br>
              <a:rPr lang="pt-BR" sz="1400" dirty="0">
                <a:cs typeface="Arial" panose="020B0604020202020204" pitchFamily="34" charset="0"/>
              </a:rPr>
            </a:br>
            <a:r>
              <a:rPr lang="pt-BR" sz="1400" dirty="0">
                <a:cs typeface="Arial" panose="020B0604020202020204" pitchFamily="34" charset="0"/>
              </a:rPr>
              <a:t>Por meio de desafios e situações inspiradas em problemas ambientais reais, o jogo estimula os estudantes a refletirem sobre suas ações, compreendendo a importância da preservação do planeta de forma lúdica e significativa.</a:t>
            </a:r>
            <a:endParaRPr lang="pt-BR" sz="1400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014" y="5452753"/>
            <a:ext cx="4440921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METODOLOGIA</a:t>
            </a:r>
          </a:p>
          <a:p>
            <a:pPr algn="just"/>
            <a:br>
              <a:rPr lang="pt-BR" sz="1400" b="1" dirty="0"/>
            </a:br>
            <a:r>
              <a:rPr lang="pt-BR" sz="1400" dirty="0"/>
              <a:t>O projeto utilizou uma abordagem mista e exploratória, com foco na aquisição de conhecimento técnico e científico. O conteúdo foi rigorosamente fundamentado em relatórios do IPCC (2023) e estudos sobre gamificação. A implementação técnica exigiu um curso </a:t>
            </a:r>
            <a:r>
              <a:rPr lang="pt-BR" sz="1400" i="1" dirty="0"/>
              <a:t>online</a:t>
            </a:r>
            <a:r>
              <a:rPr lang="pt-BR" sz="1400" dirty="0"/>
              <a:t> para o domínio da </a:t>
            </a:r>
            <a:r>
              <a:rPr lang="pt-BR" sz="1400" dirty="0" err="1"/>
              <a:t>Godot</a:t>
            </a:r>
            <a:r>
              <a:rPr lang="pt-BR" sz="1400" dirty="0"/>
              <a:t> </a:t>
            </a:r>
            <a:r>
              <a:rPr lang="pt-BR" sz="1400" dirty="0" err="1"/>
              <a:t>Engine</a:t>
            </a:r>
            <a:r>
              <a:rPr lang="pt-BR" sz="1400" dirty="0"/>
              <a:t> e do Pixel </a:t>
            </a:r>
            <a:r>
              <a:rPr lang="pt-BR" sz="1400" dirty="0" err="1"/>
              <a:t>Art</a:t>
            </a:r>
            <a:r>
              <a:rPr lang="pt-BR" sz="1400" dirty="0"/>
              <a:t> , e o </a:t>
            </a:r>
            <a:r>
              <a:rPr lang="pt-BR" sz="1400" i="1" dirty="0"/>
              <a:t>design</a:t>
            </a:r>
            <a:r>
              <a:rPr lang="pt-BR" sz="1400" dirty="0"/>
              <a:t> do jogo foi embasado na Teoria da Aprendizagem Vicária de </a:t>
            </a:r>
            <a:r>
              <a:rPr lang="pt-BR" sz="1400" dirty="0" err="1"/>
              <a:t>Bandura</a:t>
            </a:r>
            <a:r>
              <a:rPr lang="pt-BR" sz="1400" dirty="0"/>
              <a:t> (1986). A eficácia foi validada em campo com 20 alunos do Ensino Médio por meio de um questionário misto que avaliou usabilidade e potencial pedagógico , com dados tratados por análise estatística descritiva e qualitativa.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CONCLUSÃO</a:t>
            </a:r>
          </a:p>
          <a:p>
            <a:pPr algn="just"/>
            <a:br>
              <a:rPr lang="pt-BR" sz="1350" b="1" dirty="0"/>
            </a:b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O projeto “Ressurreição” atingiu seu objetivo ao transformar temas ambientais em uma experiência educativa envolvente por meio da gamificação. O jogo 2D em pixel </a:t>
            </a:r>
            <a:r>
              <a:rPr lang="pt-BR" sz="1300" dirty="0" err="1"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pt-BR" sz="1300" dirty="0">
                <a:latin typeface="Arial" panose="020B0604020202020204" pitchFamily="34" charset="0"/>
                <a:cs typeface="Arial" panose="020B0604020202020204" pitchFamily="34" charset="0"/>
              </a:rPr>
              <a:t> mostrou ser uma ferramenta eficaz para conscientizar alunos do Ensino Médio sobre mudanças climáticas e sustentabilidade. Os testes com os estudantes confirmaram boa aceitação e contribuíram para melhorias na jogabilidade e na clareza da mensagem ambiental. Assim, o projeto demonstra que unir tecnologia, narrativa e educação pode gerar impacto real na formação de jovens mais conscientes e comprometidos com o futuro do planeta.</a:t>
            </a:r>
            <a:r>
              <a:rPr lang="pt-BR" sz="1300" dirty="0"/>
              <a:t>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563" y="1333336"/>
            <a:ext cx="885109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400" b="1" cap="all" dirty="0" err="1">
                <a:latin typeface="Arial" pitchFamily="34" charset="0"/>
                <a:cs typeface="Arial" pitchFamily="34" charset="0"/>
              </a:rPr>
              <a:t>Angelly</a:t>
            </a:r>
            <a:r>
              <a:rPr lang="pt-BR" sz="1400" b="1" cap="all" dirty="0">
                <a:latin typeface="Arial" pitchFamily="34" charset="0"/>
                <a:cs typeface="Arial" pitchFamily="34" charset="0"/>
              </a:rPr>
              <a:t> e. f. modesto, CAROLINA S. MARTINS, GABRIEL H. BARIVIERA, ISABELLY S. A. S. SANTOS,  João p. m. Garcia, PEDRO O. S. CAMARGO</a:t>
            </a:r>
          </a:p>
          <a:p>
            <a:pPr algn="ctr"/>
            <a:r>
              <a:rPr lang="pt-BR" sz="14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Prof. Guido Aparecido Branco Junior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196444" y="6816096"/>
            <a:ext cx="4421827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600" b="1" dirty="0"/>
              <a:t>FIGURAS – Fases  e Web Site sobre </a:t>
            </a:r>
            <a:r>
              <a:rPr lang="pt-BR" sz="1600" b="1"/>
              <a:t>o Ressurreição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28" name="Imagem 27">
            <a:extLst>
              <a:ext uri="{FF2B5EF4-FFF2-40B4-BE49-F238E27FC236}">
                <a16:creationId xmlns:a16="http://schemas.microsoft.com/office/drawing/2014/main" id="{976BB2CF-3AA6-45FD-BD9E-201C6A332E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7" y="6584340"/>
            <a:ext cx="3490516" cy="1621183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id="{6B45B94D-22C3-4399-9D4F-C183C73C2A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167" y="8062942"/>
            <a:ext cx="3174794" cy="1429737"/>
          </a:xfrm>
          <a:prstGeom prst="rect">
            <a:avLst/>
          </a:prstGeom>
        </p:spPr>
      </p:pic>
      <p:pic>
        <p:nvPicPr>
          <p:cNvPr id="37" name="Imagem 36">
            <a:extLst>
              <a:ext uri="{FF2B5EF4-FFF2-40B4-BE49-F238E27FC236}">
                <a16:creationId xmlns:a16="http://schemas.microsoft.com/office/drawing/2014/main" id="{A73CF745-2374-41BC-88E6-9D5C18CF77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264" y="7236877"/>
            <a:ext cx="1862668" cy="1047751"/>
          </a:xfrm>
          <a:prstGeom prst="rect">
            <a:avLst/>
          </a:prstGeom>
        </p:spPr>
      </p:pic>
      <p:pic>
        <p:nvPicPr>
          <p:cNvPr id="38" name="Imagem 37">
            <a:extLst>
              <a:ext uri="{FF2B5EF4-FFF2-40B4-BE49-F238E27FC236}">
                <a16:creationId xmlns:a16="http://schemas.microsoft.com/office/drawing/2014/main" id="{2AE70646-050D-4055-8D78-6E5A157291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055" y="7226302"/>
            <a:ext cx="1870247" cy="1052014"/>
          </a:xfrm>
          <a:prstGeom prst="rect">
            <a:avLst/>
          </a:prstGeom>
        </p:spPr>
      </p:pic>
      <p:pic>
        <p:nvPicPr>
          <p:cNvPr id="40" name="Imagem 39">
            <a:extLst>
              <a:ext uri="{FF2B5EF4-FFF2-40B4-BE49-F238E27FC236}">
                <a16:creationId xmlns:a16="http://schemas.microsoft.com/office/drawing/2014/main" id="{91B0494A-C90C-4BA7-A637-8597A2FDE0B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043" y="8333557"/>
            <a:ext cx="1862669" cy="1087264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id="{B5BCCE13-AD5B-4205-9091-761AEA0D62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061" y="8346312"/>
            <a:ext cx="1870241" cy="105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751</TotalTime>
  <Words>921</Words>
  <Application>Microsoft Office PowerPoint</Application>
  <PresentationFormat>Personalizar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AlunoEtec AMC</cp:lastModifiedBy>
  <cp:revision>74</cp:revision>
  <dcterms:created xsi:type="dcterms:W3CDTF">2017-11-28T14:46:21Z</dcterms:created>
  <dcterms:modified xsi:type="dcterms:W3CDTF">2025-11-28T13:33:33Z</dcterms:modified>
</cp:coreProperties>
</file>